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68" r:id="rId4"/>
    <p:sldId id="275" r:id="rId5"/>
    <p:sldId id="270" r:id="rId6"/>
    <p:sldId id="269" r:id="rId7"/>
    <p:sldId id="272" r:id="rId8"/>
    <p:sldId id="271" r:id="rId9"/>
    <p:sldId id="273" r:id="rId10"/>
    <p:sldId id="274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780" y="-516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62772-1413-48CA-A33E-24B0F3D3539D}" type="datetimeFigureOut">
              <a:rPr lang="nl-NL" smtClean="0"/>
              <a:pPr/>
              <a:t>20-3-2011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FB0AE-952F-4B67-AF47-01107909151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FB0AE-952F-4B67-AF47-01107909151A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D9B23-BD9B-4FB0-AA7E-BC421CA66A8A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AEF53-F203-4985-B1F0-970ABC12C8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C60C-DA37-4C7C-927A-8E74D56FF35E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3A69-D596-452B-B7B9-6B6E4A2F5CF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1C9C0-392F-4091-891F-E018AD47FC67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70960-0CF3-450B-BE1A-504DBC34C02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5F627-7F0B-4C09-9332-A626CDD486B5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E75CE-1F8E-4D6F-A87C-5F6246C8BC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F4824-A600-4659-ACB3-E1C8F7815AF7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0E982-947F-4E34-BA9F-E90241F969A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19BE-3D72-48B4-9A1C-725CCC4EE1E5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FB23B-D78B-451C-860A-BF9FC10A42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C645A-1029-4A19-B40B-4CB06095406F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2E3C5-BA32-4DF6-9238-E6EB87B47C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6A473-F0AD-4115-94A3-FFAFACA7CE62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1926-C956-4E50-87F0-9AED8DB64EC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DC2E0-5F88-4256-AF37-27231C9AC9E5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70E5B-0E2B-456F-9E45-19E7FA860D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9BDC8-63D4-44A5-880E-05F3B35B6191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BA7C2-188D-487D-A805-1F03348EB83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3B244-994B-41BD-8AB5-87FDF9875C58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65EE0-1336-47A3-ADEB-95E02797BD9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A32D59-613C-49E0-9AA6-5AF0BD426204}" type="datetimeFigureOut">
              <a:rPr lang="nl-NL"/>
              <a:pPr>
                <a:defRPr/>
              </a:pPr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0D7BF8-DF1D-4BF2-837C-AF6A6C45B0E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Voorstel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err="1" smtClean="0"/>
              <a:t>StUF-</a:t>
            </a:r>
            <a:r>
              <a:rPr lang="nl-NL" dirty="0" err="1" smtClean="0"/>
              <a:t>beheermodel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Henri Korver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StUF </a:t>
            </a:r>
            <a:r>
              <a:rPr lang="nl-NL" dirty="0" smtClean="0"/>
              <a:t>Expertgroep</a:t>
            </a:r>
            <a:endParaRPr lang="nl-NL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23 maart 2011</a:t>
            </a:r>
            <a:r>
              <a:rPr lang="nl-NL" dirty="0" smtClean="0"/>
              <a:t>, Hoog Brabant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Constateringen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 err="1" smtClean="0"/>
              <a:t>BG-compliancy</a:t>
            </a:r>
            <a:r>
              <a:rPr lang="nl-NL" sz="2800" dirty="0" smtClean="0"/>
              <a:t> of </a:t>
            </a:r>
            <a:r>
              <a:rPr lang="nl-NL" sz="2800" dirty="0" err="1" smtClean="0"/>
              <a:t>ZKN-compliancy</a:t>
            </a:r>
            <a:r>
              <a:rPr lang="nl-NL" sz="2800" dirty="0" smtClean="0"/>
              <a:t> garandeert geen interoperabiliteit</a:t>
            </a:r>
          </a:p>
          <a:p>
            <a:r>
              <a:rPr lang="nl-NL" sz="2800" dirty="0" smtClean="0"/>
              <a:t>BG en ZKN zijn servicecatalogi (keuzemenu's) en geen concrete </a:t>
            </a:r>
            <a:r>
              <a:rPr lang="nl-NL" sz="2800" dirty="0" err="1" smtClean="0"/>
              <a:t>koppelvakspecificaties</a:t>
            </a:r>
            <a:endParaRPr lang="nl-NL" sz="2800" dirty="0" smtClean="0"/>
          </a:p>
          <a:p>
            <a:r>
              <a:rPr lang="nl-NL" sz="2800" dirty="0" smtClean="0"/>
              <a:t>Het koppelvlak van een systeem is de set services uit één of meerdere berichtcatalogi dat wordt ondersteunt</a:t>
            </a:r>
            <a:endParaRPr lang="nl-NL" sz="2800" dirty="0" smtClean="0"/>
          </a:p>
          <a:p>
            <a:r>
              <a:rPr lang="nl-NL" sz="2800" dirty="0" err="1" smtClean="0"/>
              <a:t>B.v</a:t>
            </a:r>
            <a:r>
              <a:rPr lang="nl-NL" sz="2800" dirty="0" smtClean="0"/>
              <a:t>. {npsLk01</a:t>
            </a:r>
            <a:r>
              <a:rPr lang="nl-NL" sz="2800" dirty="0" smtClean="0"/>
              <a:t>, </a:t>
            </a:r>
            <a:r>
              <a:rPr lang="nl-NL" sz="2800" dirty="0" smtClean="0"/>
              <a:t>zakLk01} uit BG </a:t>
            </a:r>
            <a:r>
              <a:rPr lang="nl-NL" sz="2800" dirty="0" smtClean="0"/>
              <a:t>en </a:t>
            </a:r>
            <a:r>
              <a:rPr lang="nl-NL" sz="2800" dirty="0" smtClean="0"/>
              <a:t>ZKN</a:t>
            </a:r>
          </a:p>
          <a:p>
            <a:r>
              <a:rPr lang="nl-NL" sz="2800" dirty="0" smtClean="0"/>
              <a:t>Interoperabiliteit =</a:t>
            </a:r>
            <a:r>
              <a:rPr lang="nl-NL" sz="2800" dirty="0" smtClean="0"/>
              <a:t> </a:t>
            </a:r>
            <a:r>
              <a:rPr lang="nl-NL" sz="2800" dirty="0" err="1" smtClean="0"/>
              <a:t>koppelvlakstandaardisatie</a:t>
            </a:r>
            <a:r>
              <a:rPr lang="nl-NL" sz="2800" dirty="0" smtClean="0"/>
              <a:t> (oftewel verdiep GEMMA)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 van een sectormodel</a:t>
            </a:r>
            <a:endParaRPr lang="nl-NL" dirty="0"/>
          </a:p>
        </p:txBody>
      </p:sp>
      <p:sp>
        <p:nvSpPr>
          <p:cNvPr id="29" name="Rechthoek 28"/>
          <p:cNvSpPr/>
          <p:nvPr/>
        </p:nvSpPr>
        <p:spPr>
          <a:xfrm>
            <a:off x="2428860" y="5220308"/>
            <a:ext cx="5857916" cy="8518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</a:t>
            </a:r>
            <a:r>
              <a:rPr lang="nl-NL" dirty="0" smtClean="0">
                <a:solidFill>
                  <a:schemeClr val="tx1"/>
                </a:solidFill>
              </a:rPr>
              <a:t>asisentiteiten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3" name="Rechthoek 32"/>
          <p:cNvSpPr/>
          <p:nvPr/>
        </p:nvSpPr>
        <p:spPr>
          <a:xfrm>
            <a:off x="3571868" y="2285992"/>
            <a:ext cx="768500" cy="2555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bevraging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4" name="Rechthoek 33"/>
          <p:cNvSpPr/>
          <p:nvPr/>
        </p:nvSpPr>
        <p:spPr>
          <a:xfrm>
            <a:off x="4572000" y="2285992"/>
            <a:ext cx="714380" cy="2555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synchronisatie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7" name="Rechthoek 36"/>
          <p:cNvSpPr/>
          <p:nvPr/>
        </p:nvSpPr>
        <p:spPr>
          <a:xfrm>
            <a:off x="7572396" y="2285992"/>
            <a:ext cx="642942" cy="2555694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...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357158" y="2988231"/>
            <a:ext cx="1928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</a:t>
            </a:r>
            <a:r>
              <a:rPr lang="nl-NL" dirty="0" smtClean="0"/>
              <a:t>ervicecatalogi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</a:t>
            </a:r>
            <a:r>
              <a:rPr lang="nl-NL" dirty="0" smtClean="0"/>
              <a:t>ervices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b</a:t>
            </a:r>
            <a:r>
              <a:rPr lang="nl-NL" dirty="0" smtClean="0"/>
              <a:t>erichten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dirty="0" smtClean="0"/>
              <a:t>subentiteiten</a:t>
            </a:r>
          </a:p>
          <a:p>
            <a:pPr marL="342900" indent="-342900">
              <a:buFont typeface="+mj-lt"/>
              <a:buAutoNum type="arabicPeriod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6572264" y="2285992"/>
            <a:ext cx="714380" cy="2555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Vrije </a:t>
            </a:r>
            <a:r>
              <a:rPr lang="nl-NL" dirty="0" smtClean="0">
                <a:solidFill>
                  <a:schemeClr val="tx1"/>
                </a:solidFill>
              </a:rPr>
              <a:t>berichten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5643570" y="2285992"/>
            <a:ext cx="714380" cy="2555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Samengestelde kennisgevingen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3" name="Rechte verbindingslijn 12"/>
          <p:cNvCxnSpPr/>
          <p:nvPr/>
        </p:nvCxnSpPr>
        <p:spPr>
          <a:xfrm rot="5400000">
            <a:off x="3964777" y="3536157"/>
            <a:ext cx="3071834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/>
          <p:cNvSpPr/>
          <p:nvPr/>
        </p:nvSpPr>
        <p:spPr>
          <a:xfrm>
            <a:off x="2428860" y="2285992"/>
            <a:ext cx="768500" cy="25556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kennisgevingen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428596" y="541712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</a:t>
            </a:r>
            <a:r>
              <a:rPr lang="nl-NL" dirty="0" smtClean="0"/>
              <a:t>edeelde kern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Optie 1: </a:t>
            </a:r>
            <a:br>
              <a:rPr lang="nl-NL" dirty="0" smtClean="0"/>
            </a:br>
            <a:r>
              <a:rPr lang="nl-NL" dirty="0" smtClean="0"/>
              <a:t>beheermodel niet veranderen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2498050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StUF-LVBAG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857356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BAG-WOZ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857356" y="5643578"/>
            <a:ext cx="5357850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712496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StUF-WOZ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355306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StUF-LVO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141124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StUF-BBOX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2928926" y="2308520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StUF-EF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6927206" y="2297256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…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4572000" y="2297256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StUF-Lite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6" name="Rechthoek 15"/>
          <p:cNvSpPr/>
          <p:nvPr/>
        </p:nvSpPr>
        <p:spPr>
          <a:xfrm>
            <a:off x="5069818" y="2297256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StUF-BGT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5569884" y="2297256"/>
            <a:ext cx="28800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GML-RSGB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570016" y="335756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…</a:t>
            </a:r>
            <a:endParaRPr lang="nl-NL"/>
          </a:p>
        </p:txBody>
      </p:sp>
      <p:sp>
        <p:nvSpPr>
          <p:cNvPr id="19" name="Rechthoek 18"/>
          <p:cNvSpPr/>
          <p:nvPr/>
        </p:nvSpPr>
        <p:spPr>
          <a:xfrm>
            <a:off x="1857356" y="4857760"/>
            <a:ext cx="2500330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StUF-BG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4714876" y="4857760"/>
            <a:ext cx="2500330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StUF-ZKN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22" name="Ovaal 21"/>
          <p:cNvSpPr/>
          <p:nvPr/>
        </p:nvSpPr>
        <p:spPr>
          <a:xfrm>
            <a:off x="1571604" y="2000240"/>
            <a:ext cx="714380" cy="2786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Spelregels huidige beheermodel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78"/>
          </a:xfrm>
        </p:spPr>
        <p:txBody>
          <a:bodyPr/>
          <a:lstStyle/>
          <a:p>
            <a:r>
              <a:rPr lang="nl-NL" sz="2800" dirty="0" smtClean="0"/>
              <a:t>Toevoeging van </a:t>
            </a:r>
            <a:r>
              <a:rPr lang="nl-NL" sz="2800" dirty="0" smtClean="0"/>
              <a:t>basisentiteiten,  </a:t>
            </a:r>
            <a:r>
              <a:rPr lang="nl-NL" sz="2800" dirty="0" err="1" smtClean="0"/>
              <a:t>subentiteit-</a:t>
            </a:r>
            <a:r>
              <a:rPr lang="nl-NL" sz="2800" dirty="0" smtClean="0"/>
              <a:t>, bericht- </a:t>
            </a:r>
            <a:r>
              <a:rPr lang="nl-NL" sz="2800" dirty="0" smtClean="0"/>
              <a:t>of servicedefinities:</a:t>
            </a:r>
          </a:p>
          <a:p>
            <a:pPr lvl="1"/>
            <a:r>
              <a:rPr lang="nl-NL" sz="2400" dirty="0" smtClean="0"/>
              <a:t>nieuwe </a:t>
            </a:r>
            <a:r>
              <a:rPr lang="nl-NL" sz="2400" dirty="0" smtClean="0"/>
              <a:t>versie sectormodel, of</a:t>
            </a:r>
          </a:p>
          <a:p>
            <a:pPr lvl="1"/>
            <a:r>
              <a:rPr lang="nl-NL" sz="2400" dirty="0" smtClean="0"/>
              <a:t>nieuw sectormodel</a:t>
            </a:r>
          </a:p>
          <a:p>
            <a:r>
              <a:rPr lang="nl-NL" sz="2800" dirty="0" smtClean="0"/>
              <a:t>Wijziging van </a:t>
            </a:r>
            <a:r>
              <a:rPr lang="nl-NL" sz="2800" dirty="0" err="1" smtClean="0"/>
              <a:t>entiteit-</a:t>
            </a:r>
            <a:r>
              <a:rPr lang="nl-NL" sz="2800" dirty="0" smtClean="0"/>
              <a:t>, bericht- of servicedefinities: </a:t>
            </a:r>
            <a:endParaRPr lang="nl-NL" sz="2800" dirty="0" smtClean="0"/>
          </a:p>
          <a:p>
            <a:pPr lvl="1"/>
            <a:r>
              <a:rPr lang="nl-NL" sz="2400" dirty="0" smtClean="0"/>
              <a:t>nieuwe </a:t>
            </a:r>
            <a:r>
              <a:rPr lang="nl-NL" sz="2400" dirty="0" smtClean="0"/>
              <a:t>versie </a:t>
            </a:r>
            <a:r>
              <a:rPr lang="nl-NL" sz="2400" dirty="0" smtClean="0"/>
              <a:t>sectormodel</a:t>
            </a:r>
          </a:p>
          <a:p>
            <a:r>
              <a:rPr lang="nl-NL" sz="2800" dirty="0" smtClean="0"/>
              <a:t>Nieuwe sectormodellen krijgen een eigen </a:t>
            </a:r>
            <a:r>
              <a:rPr lang="nl-NL" sz="2800" dirty="0" err="1" smtClean="0"/>
              <a:t>namespace</a:t>
            </a:r>
            <a:endParaRPr lang="nl-NL" sz="2800" dirty="0" smtClean="0"/>
          </a:p>
          <a:p>
            <a:r>
              <a:rPr lang="nl-NL" sz="2800" dirty="0" smtClean="0"/>
              <a:t>Bestandsnamen zijn gerelateerd aan de </a:t>
            </a:r>
            <a:r>
              <a:rPr lang="nl-NL" sz="2800" dirty="0" err="1" smtClean="0"/>
              <a:t>namespace</a:t>
            </a:r>
            <a:endParaRPr lang="nl-NL" sz="2800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Consequenties optie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BAG-WOZ </a:t>
            </a:r>
            <a:r>
              <a:rPr lang="nl-NL" dirty="0" smtClean="0"/>
              <a:t>is een </a:t>
            </a:r>
            <a:r>
              <a:rPr lang="nl-NL" dirty="0" smtClean="0"/>
              <a:t>eigen </a:t>
            </a:r>
            <a:r>
              <a:rPr lang="nl-NL" dirty="0" smtClean="0"/>
              <a:t>sectormodel</a:t>
            </a:r>
            <a:endParaRPr lang="nl-NL" dirty="0" smtClean="0"/>
          </a:p>
          <a:p>
            <a:r>
              <a:rPr lang="nl-NL" dirty="0" smtClean="0"/>
              <a:t>BAG-WOZ krijgt een eigen </a:t>
            </a:r>
            <a:r>
              <a:rPr lang="nl-NL" dirty="0" err="1" smtClean="0"/>
              <a:t>namespace</a:t>
            </a:r>
            <a:endParaRPr lang="nl-NL" dirty="0" smtClean="0"/>
          </a:p>
          <a:p>
            <a:r>
              <a:rPr lang="nl-NL" dirty="0" smtClean="0"/>
              <a:t>Nieuwe berichtdefinities leiden meteen tot:</a:t>
            </a:r>
          </a:p>
          <a:p>
            <a:pPr lvl="1"/>
            <a:r>
              <a:rPr lang="nl-NL" dirty="0" smtClean="0"/>
              <a:t>nieuwe versies van een sectormodel, of tot</a:t>
            </a:r>
          </a:p>
          <a:p>
            <a:pPr lvl="1"/>
            <a:r>
              <a:rPr lang="nl-NL" dirty="0" smtClean="0"/>
              <a:t>nieuwe sectormodellen</a:t>
            </a:r>
          </a:p>
          <a:p>
            <a:r>
              <a:rPr lang="nl-NL" dirty="0" smtClean="0"/>
              <a:t>Star beheermodel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/>
        </p:nvSpPr>
        <p:spPr>
          <a:xfrm>
            <a:off x="1857356" y="3571876"/>
            <a:ext cx="250033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Optie 2: beheermodel veranderen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857356" y="1368562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StUF-LVBAG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000364" y="4000504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Synchr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857356" y="6000768"/>
            <a:ext cx="5357850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071802" y="1368562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StUF-WOZ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2714612" y="1368562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StUF-LVO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3500430" y="1368562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StUF-BBOX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2288232" y="1368562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StUF-EF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6927206" y="1357298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…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3931306" y="1357298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StUF-Lite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4429124" y="1357298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StUF-BGT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4929190" y="1357298"/>
            <a:ext cx="288000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GML-RSGB</a:t>
            </a:r>
            <a:endParaRPr lang="nl-NL">
              <a:solidFill>
                <a:schemeClr val="tx1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6570016" y="241760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…</a:t>
            </a:r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4714876" y="3571876"/>
            <a:ext cx="2500330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2071670" y="5429264"/>
            <a:ext cx="2143140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entiteittypen RSGB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2071670" y="4000504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kennisgev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3428992" y="4000504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BAG.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2500298" y="4000504"/>
            <a:ext cx="428628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bevragingen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4" name="Rechthoek 23"/>
          <p:cNvSpPr/>
          <p:nvPr/>
        </p:nvSpPr>
        <p:spPr>
          <a:xfrm>
            <a:off x="3857620" y="4000504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....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Ovaal 18"/>
          <p:cNvSpPr/>
          <p:nvPr/>
        </p:nvSpPr>
        <p:spPr>
          <a:xfrm flipV="1">
            <a:off x="3428992" y="4214818"/>
            <a:ext cx="428628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5786446" y="3929066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Synchr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6" name="Rechthoek 25"/>
          <p:cNvSpPr/>
          <p:nvPr/>
        </p:nvSpPr>
        <p:spPr>
          <a:xfrm>
            <a:off x="4857752" y="5357826"/>
            <a:ext cx="2143140" cy="3571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entiteittypen RGBZ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4857752" y="3929066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kennisgev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9" name="Rechthoek 28"/>
          <p:cNvSpPr/>
          <p:nvPr/>
        </p:nvSpPr>
        <p:spPr>
          <a:xfrm>
            <a:off x="5286380" y="3929066"/>
            <a:ext cx="428628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bevragingen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6643702" y="3929066"/>
            <a:ext cx="357190" cy="12858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 anchorCtr="1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....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>
            <a:off x="1857356" y="357187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StUF-BG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4786314" y="357187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StUF-ZKN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</a:t>
            </a:r>
            <a:r>
              <a:rPr lang="nl-NL" dirty="0" smtClean="0"/>
              <a:t>pelregels nieuwe beheermodel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Toevoeging van </a:t>
            </a:r>
            <a:r>
              <a:rPr lang="nl-NL" sz="2400" dirty="0" err="1" smtClean="0"/>
              <a:t>sub</a:t>
            </a:r>
            <a:r>
              <a:rPr lang="nl-NL" sz="2400" dirty="0" err="1" smtClean="0"/>
              <a:t>entiteit-</a:t>
            </a:r>
            <a:r>
              <a:rPr lang="nl-NL" sz="2400" dirty="0" smtClean="0"/>
              <a:t>, bericht- of services:</a:t>
            </a:r>
            <a:endParaRPr lang="nl-NL" sz="2400" dirty="0" smtClean="0"/>
          </a:p>
          <a:p>
            <a:pPr marL="914400" lvl="1" indent="-457200"/>
            <a:r>
              <a:rPr lang="nl-NL" sz="2000" u="sng" dirty="0" smtClean="0"/>
              <a:t>geen</a:t>
            </a:r>
            <a:r>
              <a:rPr lang="nl-NL" sz="2000" dirty="0" smtClean="0"/>
              <a:t> nieuwe versie </a:t>
            </a:r>
            <a:r>
              <a:rPr lang="nl-NL" sz="2000" dirty="0" smtClean="0"/>
              <a:t>sectormodel</a:t>
            </a:r>
          </a:p>
          <a:p>
            <a:pPr marL="914400" lvl="1" indent="-457200"/>
            <a:r>
              <a:rPr lang="nl-NL" sz="2000" dirty="0" smtClean="0"/>
              <a:t>goedkering vereist van de expertgroep</a:t>
            </a:r>
          </a:p>
          <a:p>
            <a:pPr marL="914400" lvl="1" indent="-457200"/>
            <a:r>
              <a:rPr lang="nl-NL" sz="2000" dirty="0" smtClean="0"/>
              <a:t>g</a:t>
            </a:r>
            <a:r>
              <a:rPr lang="nl-NL" sz="2000" dirty="0" smtClean="0"/>
              <a:t>aan mee in </a:t>
            </a:r>
            <a:r>
              <a:rPr lang="nl-NL" sz="2000" dirty="0" err="1" smtClean="0"/>
              <a:t>patchreleases</a:t>
            </a:r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Toevoeging van basisentiteiten:</a:t>
            </a:r>
          </a:p>
          <a:p>
            <a:pPr marL="914400" lvl="1" indent="-457200"/>
            <a:r>
              <a:rPr lang="nl-NL" sz="2000" dirty="0" smtClean="0"/>
              <a:t>nieuwe versie sectormodel, of</a:t>
            </a:r>
          </a:p>
          <a:p>
            <a:pPr marL="914400" lvl="1" indent="-457200"/>
            <a:r>
              <a:rPr lang="nl-NL" sz="2000" dirty="0" smtClean="0"/>
              <a:t>nieuw </a:t>
            </a:r>
            <a:r>
              <a:rPr lang="nl-NL" sz="2000" dirty="0" smtClean="0"/>
              <a:t>sectormodel</a:t>
            </a:r>
            <a:endParaRPr lang="nl-NL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Toegevoegde bericht- of servicedefinities mogen niet meer gewijzigd worden i.v.m. neerwaartse compatibiliteit</a:t>
            </a:r>
            <a:endParaRPr lang="nl-NL" dirty="0" smtClean="0"/>
          </a:p>
          <a:p>
            <a:pPr>
              <a:buNone/>
            </a:pPr>
            <a:r>
              <a:rPr lang="nl-NL" sz="2400" dirty="0" smtClean="0">
                <a:solidFill>
                  <a:srgbClr val="FF0000"/>
                </a:solidFill>
              </a:rPr>
              <a:t>NB: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Spelregel 1 is nieuw</a:t>
            </a:r>
          </a:p>
          <a:p>
            <a:r>
              <a:rPr lang="nl-NL" sz="2400" dirty="0" smtClean="0">
                <a:solidFill>
                  <a:srgbClr val="FF0000"/>
                </a:solidFill>
              </a:rPr>
              <a:t>Spelregels 2 en 3 bestonden al</a:t>
            </a:r>
            <a:endParaRPr lang="nl-NL" sz="2400" dirty="0" smtClean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Consequenties optie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nl-NL" dirty="0" smtClean="0"/>
              <a:t>Het </a:t>
            </a:r>
            <a:r>
              <a:rPr lang="nl-NL" dirty="0" err="1" smtClean="0"/>
              <a:t>BAG-gedeelte</a:t>
            </a:r>
            <a:r>
              <a:rPr lang="nl-NL" dirty="0" smtClean="0"/>
              <a:t> van BAG-WOZ wordt </a:t>
            </a:r>
            <a:r>
              <a:rPr lang="nl-NL" dirty="0" smtClean="0"/>
              <a:t>mogelijk onderdeel </a:t>
            </a:r>
            <a:r>
              <a:rPr lang="nl-NL" dirty="0" smtClean="0"/>
              <a:t>van bg0310</a:t>
            </a:r>
          </a:p>
          <a:p>
            <a:r>
              <a:rPr lang="nl-NL" dirty="0" smtClean="0"/>
              <a:t>BAG-GBA koppelvlak wordt </a:t>
            </a:r>
            <a:r>
              <a:rPr lang="nl-NL" dirty="0" smtClean="0"/>
              <a:t>mogelijk onderdeel </a:t>
            </a:r>
            <a:r>
              <a:rPr lang="nl-NL" dirty="0" smtClean="0"/>
              <a:t>van bg0204</a:t>
            </a:r>
          </a:p>
          <a:p>
            <a:r>
              <a:rPr lang="nl-NL" dirty="0" smtClean="0"/>
              <a:t>Sectormodel kan meerdere beheerders hebben</a:t>
            </a:r>
          </a:p>
          <a:p>
            <a:r>
              <a:rPr lang="nl-NL" dirty="0" smtClean="0"/>
              <a:t>Flexibel beheermodel: nieuwe services leiden niet meteen tot nieuwe versies of nieuwe sectormodellen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54032"/>
          </a:xfrm>
        </p:spPr>
        <p:txBody>
          <a:bodyPr/>
          <a:lstStyle/>
          <a:p>
            <a:r>
              <a:rPr lang="nl-NL" dirty="0" err="1" smtClean="0"/>
              <a:t>StUF-BG</a:t>
            </a:r>
            <a:r>
              <a:rPr lang="nl-NL" dirty="0" smtClean="0"/>
              <a:t> 3.10</a:t>
            </a:r>
            <a:endParaRPr lang="nl-NL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1500174"/>
            <a:ext cx="1857388" cy="6365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5243" y="1504961"/>
            <a:ext cx="2459567" cy="642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8161" y="1571612"/>
            <a:ext cx="1685739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5826" y="1500174"/>
            <a:ext cx="1905000" cy="719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kstvak 9"/>
          <p:cNvSpPr txBox="1"/>
          <p:nvPr/>
        </p:nvSpPr>
        <p:spPr>
          <a:xfrm>
            <a:off x="8429652" y="327398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Etc.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1142976" y="11429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kennisgevingen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5072066" y="113084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bevragingen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8358214" y="11429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synchronisatie</a:t>
            </a:r>
            <a:endParaRPr lang="nl-NL" dirty="0"/>
          </a:p>
        </p:txBody>
      </p:sp>
      <p:cxnSp>
        <p:nvCxnSpPr>
          <p:cNvPr id="18" name="Rechte verbindingslijn 17"/>
          <p:cNvCxnSpPr/>
          <p:nvPr/>
        </p:nvCxnSpPr>
        <p:spPr>
          <a:xfrm rot="5400000">
            <a:off x="892943" y="4679165"/>
            <a:ext cx="6929486" cy="0"/>
          </a:xfrm>
          <a:prstGeom prst="line">
            <a:avLst/>
          </a:prstGeom>
          <a:ln w="444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rot="5400000">
            <a:off x="4750594" y="4679165"/>
            <a:ext cx="6929486" cy="0"/>
          </a:xfrm>
          <a:prstGeom prst="line">
            <a:avLst/>
          </a:prstGeom>
          <a:ln w="444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al 19"/>
          <p:cNvSpPr/>
          <p:nvPr/>
        </p:nvSpPr>
        <p:spPr>
          <a:xfrm>
            <a:off x="357158" y="2857496"/>
            <a:ext cx="107157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/>
          <p:cNvSpPr/>
          <p:nvPr/>
        </p:nvSpPr>
        <p:spPr>
          <a:xfrm>
            <a:off x="2000232" y="4572008"/>
            <a:ext cx="107157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/>
          <p:cNvSpPr/>
          <p:nvPr/>
        </p:nvSpPr>
        <p:spPr>
          <a:xfrm>
            <a:off x="4929190" y="6572248"/>
            <a:ext cx="107157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Ovaal 22"/>
          <p:cNvSpPr/>
          <p:nvPr/>
        </p:nvSpPr>
        <p:spPr>
          <a:xfrm>
            <a:off x="6786578" y="2214554"/>
            <a:ext cx="107157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Ovaal 23"/>
          <p:cNvSpPr/>
          <p:nvPr/>
        </p:nvSpPr>
        <p:spPr>
          <a:xfrm>
            <a:off x="428596" y="4857760"/>
            <a:ext cx="1071570" cy="57150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318</Words>
  <Application>Microsoft Office PowerPoint</Application>
  <PresentationFormat>Diavoorstelling (4:3)</PresentationFormat>
  <Paragraphs>102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Voorstel StUF-beheermodel </vt:lpstr>
      <vt:lpstr>Opbouw van een sectormodel</vt:lpstr>
      <vt:lpstr>Optie 1:  beheermodel niet veranderen</vt:lpstr>
      <vt:lpstr>Spelregels huidige beheermodel</vt:lpstr>
      <vt:lpstr>Consequenties optie 1</vt:lpstr>
      <vt:lpstr>Optie 2: beheermodel veranderen</vt:lpstr>
      <vt:lpstr>spelregels nieuwe beheermodel</vt:lpstr>
      <vt:lpstr>Consequenties optie 2</vt:lpstr>
      <vt:lpstr>StUF-BG 3.10</vt:lpstr>
      <vt:lpstr>Constateringen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StUF Expertgroep</dc:title>
  <cp:lastModifiedBy>Korver</cp:lastModifiedBy>
  <cp:revision>97</cp:revision>
  <dcterms:modified xsi:type="dcterms:W3CDTF">2011-03-20T22:40:18Z</dcterms:modified>
</cp:coreProperties>
</file>